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8" r:id="rId3"/>
    <p:sldId id="257" r:id="rId4"/>
    <p:sldId id="261" r:id="rId5"/>
    <p:sldId id="262" r:id="rId6"/>
    <p:sldId id="263" r:id="rId7"/>
    <p:sldId id="271" r:id="rId8"/>
    <p:sldId id="264" r:id="rId9"/>
    <p:sldId id="265" r:id="rId10"/>
    <p:sldId id="269" r:id="rId11"/>
    <p:sldId id="270" r:id="rId12"/>
    <p:sldId id="266" r:id="rId13"/>
    <p:sldId id="267" r:id="rId14"/>
    <p:sldId id="268" r:id="rId15"/>
  </p:sldIdLst>
  <p:sldSz cx="9217025" cy="518477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chemeClr val="hlink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0F0EB"/>
    <a:srgbClr val="FAFAF9"/>
    <a:srgbClr val="FEFAEC"/>
    <a:srgbClr val="EAB90C"/>
    <a:srgbClr val="07529A"/>
    <a:srgbClr val="909085"/>
    <a:srgbClr val="E8F4FE"/>
    <a:srgbClr val="D7EBFD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00A15C55-8517-42AA-B614-E9B94910E393}"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94" d="100"/>
          <a:sy n="94" d="100"/>
        </p:scale>
        <p:origin x="-108" y="-654"/>
      </p:cViewPr>
      <p:guideLst>
        <p:guide orient="horz" pos="590"/>
        <p:guide orient="horz" pos="771"/>
        <p:guide orient="horz" pos="1724"/>
        <p:guide orient="horz" pos="1905"/>
        <p:guide orient="horz" pos="3039"/>
        <p:guide orient="horz" pos="3221"/>
        <p:guide orient="horz" pos="182"/>
        <p:guide orient="horz" pos="2858"/>
        <p:guide pos="181"/>
        <p:guide pos="5625"/>
        <p:guide pos="2994"/>
        <p:guide pos="281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-2754" y="-96"/>
      </p:cViewPr>
      <p:guideLst>
        <p:guide orient="horz" pos="703"/>
        <p:guide orient="horz" pos="5057"/>
        <p:guide pos="2160"/>
      </p:guideLst>
    </p:cSldViewPr>
  </p:notesViewPr>
  <p:gridSpacing cx="36868100" cy="3686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77232" y="35528"/>
            <a:ext cx="4896000" cy="2880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l">
              <a:defRPr sz="1200"/>
            </a:lvl1pPr>
          </a:lstStyle>
          <a:p>
            <a:r>
              <a:rPr lang="de-DE" smtClean="0"/>
              <a:t>Präsentationstitel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589240" y="35528"/>
            <a:ext cx="864000" cy="2880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r">
              <a:defRPr sz="1200"/>
            </a:lvl1pPr>
          </a:lstStyle>
          <a:p>
            <a:fld id="{9726303E-CDC6-4E11-A9F4-E5CE5F23E089}" type="datetimeFigureOut">
              <a:rPr lang="de-DE" smtClean="0"/>
              <a:pPr/>
              <a:t>03.04.2023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77232" y="8820504"/>
            <a:ext cx="5040000" cy="2880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l">
              <a:defRPr sz="1200"/>
            </a:lvl1pPr>
          </a:lstStyle>
          <a:p>
            <a:r>
              <a:rPr lang="de-DE" smtClean="0"/>
              <a:t>Autor/Veranstaltung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877272" y="8820504"/>
            <a:ext cx="576000" cy="2880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r">
              <a:defRPr sz="1200"/>
            </a:lvl1pPr>
          </a:lstStyle>
          <a:p>
            <a:fld id="{B40210A4-2901-42F9-8CA9-E251F67383C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145789503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7"/>
          <p:cNvSpPr>
            <a:spLocks noChangeAspect="1"/>
          </p:cNvSpPr>
          <p:nvPr/>
        </p:nvSpPr>
        <p:spPr bwMode="auto">
          <a:xfrm>
            <a:off x="787864" y="4716016"/>
            <a:ext cx="5665472" cy="3797523"/>
          </a:xfrm>
          <a:custGeom>
            <a:avLst/>
            <a:gdLst>
              <a:gd name="T0" fmla="*/ 2000 w 2000"/>
              <a:gd name="T1" fmla="*/ 0 h 1349"/>
              <a:gd name="T2" fmla="*/ 1361 w 2000"/>
              <a:gd name="T3" fmla="*/ 0 h 1349"/>
              <a:gd name="T4" fmla="*/ 992 w 2000"/>
              <a:gd name="T5" fmla="*/ 627 h 1349"/>
              <a:gd name="T6" fmla="*/ 0 w 2000"/>
              <a:gd name="T7" fmla="*/ 1193 h 1349"/>
              <a:gd name="T8" fmla="*/ 0 w 2000"/>
              <a:gd name="T9" fmla="*/ 1349 h 1349"/>
              <a:gd name="T10" fmla="*/ 2000 w 2000"/>
              <a:gd name="T11" fmla="*/ 1349 h 1349"/>
              <a:gd name="T12" fmla="*/ 2000 w 2000"/>
              <a:gd name="T13" fmla="*/ 0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0" h="1349">
                <a:moveTo>
                  <a:pt x="2000" y="0"/>
                </a:moveTo>
                <a:lnTo>
                  <a:pt x="1361" y="0"/>
                </a:lnTo>
                <a:cubicBezTo>
                  <a:pt x="1285" y="208"/>
                  <a:pt x="1168" y="419"/>
                  <a:pt x="992" y="627"/>
                </a:cubicBezTo>
                <a:cubicBezTo>
                  <a:pt x="644" y="1036"/>
                  <a:pt x="259" y="1159"/>
                  <a:pt x="0" y="1193"/>
                </a:cubicBezTo>
                <a:lnTo>
                  <a:pt x="0" y="1349"/>
                </a:lnTo>
                <a:lnTo>
                  <a:pt x="2000" y="1349"/>
                </a:lnTo>
                <a:lnTo>
                  <a:pt x="2000" y="0"/>
                </a:lnTo>
                <a:close/>
              </a:path>
            </a:pathLst>
          </a:custGeom>
          <a:solidFill>
            <a:srgbClr val="7A786C">
              <a:alpha val="1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7" y="1116013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04664" y="4716016"/>
            <a:ext cx="6048672" cy="381642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8" name="Kopfzeilenplatzhalter 1"/>
          <p:cNvSpPr>
            <a:spLocks noGrp="1"/>
          </p:cNvSpPr>
          <p:nvPr>
            <p:ph type="hdr" sz="quarter"/>
          </p:nvPr>
        </p:nvSpPr>
        <p:spPr>
          <a:xfrm>
            <a:off x="405224" y="35528"/>
            <a:ext cx="4896000" cy="2880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l">
              <a:defRPr sz="1200"/>
            </a:lvl1pPr>
          </a:lstStyle>
          <a:p>
            <a:r>
              <a:rPr lang="de-DE" smtClean="0"/>
              <a:t>Präsentationstitel</a:t>
            </a:r>
            <a:endParaRPr lang="de-DE" dirty="0"/>
          </a:p>
        </p:txBody>
      </p:sp>
      <p:sp>
        <p:nvSpPr>
          <p:cNvPr id="9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589240" y="35528"/>
            <a:ext cx="864000" cy="2880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r">
              <a:defRPr sz="1200"/>
            </a:lvl1pPr>
          </a:lstStyle>
          <a:p>
            <a:fld id="{9726303E-CDC6-4E11-A9F4-E5CE5F23E089}" type="datetimeFigureOut">
              <a:rPr lang="de-DE" smtClean="0"/>
              <a:pPr/>
              <a:t>03.04.2023</a:t>
            </a:fld>
            <a:endParaRPr lang="de-DE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4"/>
          </p:nvPr>
        </p:nvSpPr>
        <p:spPr>
          <a:xfrm>
            <a:off x="405224" y="8820504"/>
            <a:ext cx="5040000" cy="2880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l">
              <a:defRPr sz="1200"/>
            </a:lvl1pPr>
          </a:lstStyle>
          <a:p>
            <a:r>
              <a:rPr lang="de-DE" smtClean="0"/>
              <a:t>Autor/Veranstaltung</a:t>
            </a:r>
            <a:endParaRPr lang="de-DE" dirty="0"/>
          </a:p>
        </p:txBody>
      </p:sp>
      <p:sp>
        <p:nvSpPr>
          <p:cNvPr id="11" name="Foliennummernplatzhalter 4"/>
          <p:cNvSpPr>
            <a:spLocks noGrp="1"/>
          </p:cNvSpPr>
          <p:nvPr>
            <p:ph type="sldNum" sz="quarter" idx="5"/>
          </p:nvPr>
        </p:nvSpPr>
        <p:spPr>
          <a:xfrm>
            <a:off x="5877272" y="8820504"/>
            <a:ext cx="576000" cy="2880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r">
              <a:defRPr sz="1200"/>
            </a:lvl1pPr>
          </a:lstStyle>
          <a:p>
            <a:fld id="{B40210A4-2901-42F9-8CA9-E251F67383C7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AutoShape 3"/>
          <p:cNvSpPr>
            <a:spLocks noChangeAspect="1" noChangeArrowheads="1" noTextEdit="1"/>
          </p:cNvSpPr>
          <p:nvPr/>
        </p:nvSpPr>
        <p:spPr bwMode="auto">
          <a:xfrm>
            <a:off x="404813" y="5580063"/>
            <a:ext cx="6119812" cy="235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727270829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pieren 27"/>
          <p:cNvGrpSpPr>
            <a:grpSpLocks noChangeAspect="1"/>
          </p:cNvGrpSpPr>
          <p:nvPr userDrawn="1"/>
        </p:nvGrpSpPr>
        <p:grpSpPr>
          <a:xfrm>
            <a:off x="3778209" y="0"/>
            <a:ext cx="5444993" cy="5184775"/>
            <a:chOff x="3778209" y="0"/>
            <a:chExt cx="5444993" cy="5184775"/>
          </a:xfrm>
        </p:grpSpPr>
        <p:pic>
          <p:nvPicPr>
            <p:cNvPr id="29" name="Grafik 2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78209" y="0"/>
              <a:ext cx="5444993" cy="5184775"/>
            </a:xfrm>
            <a:prstGeom prst="rect">
              <a:avLst/>
            </a:prstGeom>
          </p:spPr>
        </p:pic>
        <p:pic>
          <p:nvPicPr>
            <p:cNvPr id="30" name="Grafik 29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0771" y="1620454"/>
              <a:ext cx="1975907" cy="26532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1296784" y="1584403"/>
            <a:ext cx="5040000" cy="360000"/>
          </a:xfrm>
        </p:spPr>
        <p:txBody>
          <a:bodyPr wrap="none" bIns="0" anchor="b" anchorCtr="0"/>
          <a:lstStyle>
            <a:lvl1pPr>
              <a:lnSpc>
                <a:spcPts val="2400"/>
              </a:lnSpc>
              <a:defRPr sz="24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 userDrawn="1">
            <p:ph type="subTitle" idx="1"/>
          </p:nvPr>
        </p:nvSpPr>
        <p:spPr>
          <a:xfrm>
            <a:off x="1296784" y="1944315"/>
            <a:ext cx="5040000" cy="1872000"/>
          </a:xfrm>
        </p:spPr>
        <p:txBody>
          <a:bodyPr tIns="0" bIns="0"/>
          <a:lstStyle>
            <a:lvl1pPr marL="0" indent="0" algn="l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None/>
              <a:defRPr sz="3200" cap="all" baseline="0">
                <a:solidFill>
                  <a:schemeClr val="accent2"/>
                </a:solidFill>
                <a:latin typeface="Exo 2 Semi Bold" pitchFamily="50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grpSp>
        <p:nvGrpSpPr>
          <p:cNvPr id="70" name="Gruppieren 69"/>
          <p:cNvGrpSpPr>
            <a:grpSpLocks noChangeAspect="1"/>
          </p:cNvGrpSpPr>
          <p:nvPr userDrawn="1"/>
        </p:nvGrpSpPr>
        <p:grpSpPr>
          <a:xfrm>
            <a:off x="288033" y="288203"/>
            <a:ext cx="1686518" cy="648000"/>
            <a:chOff x="7081838" y="144463"/>
            <a:chExt cx="1871662" cy="719137"/>
          </a:xfrm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2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3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4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5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6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7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8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9" name="Freeform 12"/>
            <p:cNvSpPr>
              <a:spLocks/>
            </p:cNvSpPr>
            <p:nvPr userDrawn="1"/>
          </p:nvSpPr>
          <p:spPr bwMode="auto">
            <a:xfrm>
              <a:off x="7081838" y="692150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0" name="Freeform 13"/>
            <p:cNvSpPr>
              <a:spLocks/>
            </p:cNvSpPr>
            <p:nvPr userDrawn="1"/>
          </p:nvSpPr>
          <p:spPr bwMode="auto">
            <a:xfrm>
              <a:off x="7207250" y="692150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1" name="Rectangle 14"/>
            <p:cNvSpPr>
              <a:spLocks noChangeArrowheads="1"/>
            </p:cNvSpPr>
            <p:nvPr userDrawn="1"/>
          </p:nvSpPr>
          <p:spPr bwMode="auto">
            <a:xfrm>
              <a:off x="7340600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2" name="Freeform 15"/>
            <p:cNvSpPr>
              <a:spLocks/>
            </p:cNvSpPr>
            <p:nvPr userDrawn="1"/>
          </p:nvSpPr>
          <p:spPr bwMode="auto">
            <a:xfrm>
              <a:off x="7378700" y="692150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3" name="Freeform 16"/>
            <p:cNvSpPr>
              <a:spLocks/>
            </p:cNvSpPr>
            <p:nvPr userDrawn="1"/>
          </p:nvSpPr>
          <p:spPr bwMode="auto">
            <a:xfrm>
              <a:off x="7505700" y="692150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4" name="Freeform 17"/>
            <p:cNvSpPr>
              <a:spLocks noEditPoints="1"/>
            </p:cNvSpPr>
            <p:nvPr userDrawn="1"/>
          </p:nvSpPr>
          <p:spPr bwMode="auto">
            <a:xfrm>
              <a:off x="7612063" y="690563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5" name="Freeform 18"/>
            <p:cNvSpPr>
              <a:spLocks/>
            </p:cNvSpPr>
            <p:nvPr userDrawn="1"/>
          </p:nvSpPr>
          <p:spPr bwMode="auto">
            <a:xfrm>
              <a:off x="7723188" y="688975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6" name="Rectangle 19"/>
            <p:cNvSpPr>
              <a:spLocks noChangeArrowheads="1"/>
            </p:cNvSpPr>
            <p:nvPr userDrawn="1"/>
          </p:nvSpPr>
          <p:spPr bwMode="auto">
            <a:xfrm>
              <a:off x="7834313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7" name="Freeform 20"/>
            <p:cNvSpPr>
              <a:spLocks/>
            </p:cNvSpPr>
            <p:nvPr userDrawn="1"/>
          </p:nvSpPr>
          <p:spPr bwMode="auto">
            <a:xfrm>
              <a:off x="7872413" y="692150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8" name="Freeform 21"/>
            <p:cNvSpPr>
              <a:spLocks noEditPoints="1"/>
            </p:cNvSpPr>
            <p:nvPr userDrawn="1"/>
          </p:nvSpPr>
          <p:spPr bwMode="auto">
            <a:xfrm>
              <a:off x="7969250" y="657225"/>
              <a:ext cx="114300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9" name="Freeform 22"/>
            <p:cNvSpPr>
              <a:spLocks/>
            </p:cNvSpPr>
            <p:nvPr userDrawn="1"/>
          </p:nvSpPr>
          <p:spPr bwMode="auto">
            <a:xfrm>
              <a:off x="8078788" y="692150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="" xmlns:p14="http://schemas.microsoft.com/office/powerpoint/2010/main" val="188331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el, Text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87339" y="1223964"/>
            <a:ext cx="4176712" cy="3313112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 hasCustomPrompt="1"/>
          </p:nvPr>
        </p:nvSpPr>
        <p:spPr>
          <a:xfrm>
            <a:off x="4752975" y="1223963"/>
            <a:ext cx="4176713" cy="1512887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3" hasCustomPrompt="1"/>
          </p:nvPr>
        </p:nvSpPr>
        <p:spPr>
          <a:xfrm>
            <a:off x="4752975" y="3024188"/>
            <a:ext cx="4176713" cy="1512887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814916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el und 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287338" y="1223963"/>
            <a:ext cx="4176712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4752975" y="1223963"/>
            <a:ext cx="4176713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3"/>
          </p:nvPr>
        </p:nvSpPr>
        <p:spPr>
          <a:xfrm>
            <a:off x="298598" y="3024188"/>
            <a:ext cx="4165451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975" y="3024188"/>
            <a:ext cx="4176713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5783614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753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8992" y="1223963"/>
            <a:ext cx="8640000" cy="2952000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 smtClean="0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87337" y="4176603"/>
            <a:ext cx="8640000" cy="360000"/>
          </a:xfrm>
        </p:spPr>
        <p:txBody>
          <a:bodyPr anchor="ctr" anchorCtr="0"/>
          <a:lstStyle>
            <a:lvl1pPr marL="0" indent="0">
              <a:buNone/>
              <a:defRPr sz="1200"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332276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80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8688" y="1223962"/>
            <a:ext cx="5904000" cy="3312000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80720" y="1223962"/>
            <a:ext cx="2448968" cy="3312000"/>
          </a:xfrm>
        </p:spPr>
        <p:txBody>
          <a:bodyPr/>
          <a:lstStyle>
            <a:lvl1pPr marL="0" indent="0">
              <a:buNone/>
              <a:defRPr sz="1200"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6425518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 mit 2-spaltigem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8000"/>
          </a:xfrm>
        </p:spPr>
        <p:txBody>
          <a:bodyPr anchor="b" anchorCtr="0"/>
          <a:lstStyle>
            <a:lvl1pPr algn="l">
              <a:defRPr lang="de-DE" dirty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8688" y="1223962"/>
            <a:ext cx="1871900" cy="1512888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448272" y="1223962"/>
            <a:ext cx="6481416" cy="3312000"/>
          </a:xfrm>
        </p:spPr>
        <p:txBody>
          <a:bodyPr numCol="2" spcCol="21600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287338" y="3024188"/>
            <a:ext cx="1873250" cy="1512887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26344212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661183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0819644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-1" y="936626"/>
            <a:ext cx="9217025" cy="4248150"/>
          </a:xfrm>
          <a:noFill/>
        </p:spPr>
        <p:txBody>
          <a:bodyPr lIns="1296000" tIns="720000" rIns="1440000"/>
          <a:lstStyle>
            <a:lvl1pPr marL="0" indent="0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409950" algn="l"/>
              </a:tabLst>
              <a:defRPr sz="2800" baseline="0"/>
            </a:lvl1pPr>
          </a:lstStyle>
          <a:p>
            <a:pPr lvl="0"/>
            <a:r>
              <a:rPr lang="de-DE" dirty="0" smtClean="0"/>
              <a:t>Durch Klicken individuelle Dankesformel hinzufügen</a:t>
            </a:r>
          </a:p>
        </p:txBody>
      </p:sp>
      <p:sp>
        <p:nvSpPr>
          <p:cNvPr id="9" name="Textplatzhalter 8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296144" y="3313113"/>
            <a:ext cx="4176712" cy="1223962"/>
          </a:xfrm>
        </p:spPr>
        <p:txBody>
          <a:bodyPr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 smtClean="0"/>
              <a:t>Durch Klicken Autor/Adresse/Kontaktdaten hinzufügen</a:t>
            </a:r>
          </a:p>
        </p:txBody>
      </p:sp>
      <p:grpSp>
        <p:nvGrpSpPr>
          <p:cNvPr id="31" name="Gruppieren 30"/>
          <p:cNvGrpSpPr>
            <a:grpSpLocks noChangeAspect="1"/>
          </p:cNvGrpSpPr>
          <p:nvPr userDrawn="1"/>
        </p:nvGrpSpPr>
        <p:grpSpPr>
          <a:xfrm>
            <a:off x="288033" y="288203"/>
            <a:ext cx="1686518" cy="648000"/>
            <a:chOff x="7081838" y="144463"/>
            <a:chExt cx="1871662" cy="719137"/>
          </a:xfrm>
        </p:grpSpPr>
        <p:sp>
          <p:nvSpPr>
            <p:cNvPr id="5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3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4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5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6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7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8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9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0" name="Freeform 12"/>
            <p:cNvSpPr>
              <a:spLocks/>
            </p:cNvSpPr>
            <p:nvPr userDrawn="1"/>
          </p:nvSpPr>
          <p:spPr bwMode="auto">
            <a:xfrm>
              <a:off x="7081838" y="692150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1" name="Freeform 13"/>
            <p:cNvSpPr>
              <a:spLocks/>
            </p:cNvSpPr>
            <p:nvPr userDrawn="1"/>
          </p:nvSpPr>
          <p:spPr bwMode="auto">
            <a:xfrm>
              <a:off x="7207250" y="692150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2" name="Rectangle 14"/>
            <p:cNvSpPr>
              <a:spLocks noChangeArrowheads="1"/>
            </p:cNvSpPr>
            <p:nvPr userDrawn="1"/>
          </p:nvSpPr>
          <p:spPr bwMode="auto">
            <a:xfrm>
              <a:off x="7340600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3" name="Freeform 15"/>
            <p:cNvSpPr>
              <a:spLocks/>
            </p:cNvSpPr>
            <p:nvPr userDrawn="1"/>
          </p:nvSpPr>
          <p:spPr bwMode="auto">
            <a:xfrm>
              <a:off x="7378700" y="692150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4" name="Freeform 16"/>
            <p:cNvSpPr>
              <a:spLocks/>
            </p:cNvSpPr>
            <p:nvPr userDrawn="1"/>
          </p:nvSpPr>
          <p:spPr bwMode="auto">
            <a:xfrm>
              <a:off x="7505700" y="692150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5" name="Freeform 17"/>
            <p:cNvSpPr>
              <a:spLocks noEditPoints="1"/>
            </p:cNvSpPr>
            <p:nvPr userDrawn="1"/>
          </p:nvSpPr>
          <p:spPr bwMode="auto">
            <a:xfrm>
              <a:off x="7612063" y="690563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6" name="Freeform 18"/>
            <p:cNvSpPr>
              <a:spLocks/>
            </p:cNvSpPr>
            <p:nvPr userDrawn="1"/>
          </p:nvSpPr>
          <p:spPr bwMode="auto">
            <a:xfrm>
              <a:off x="7723188" y="688975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7" name="Rectangle 19"/>
            <p:cNvSpPr>
              <a:spLocks noChangeArrowheads="1"/>
            </p:cNvSpPr>
            <p:nvPr userDrawn="1"/>
          </p:nvSpPr>
          <p:spPr bwMode="auto">
            <a:xfrm>
              <a:off x="7834313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8" name="Freeform 20"/>
            <p:cNvSpPr>
              <a:spLocks/>
            </p:cNvSpPr>
            <p:nvPr userDrawn="1"/>
          </p:nvSpPr>
          <p:spPr bwMode="auto">
            <a:xfrm>
              <a:off x="7872413" y="692150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9" name="Freeform 21"/>
            <p:cNvSpPr>
              <a:spLocks noEditPoints="1"/>
            </p:cNvSpPr>
            <p:nvPr userDrawn="1"/>
          </p:nvSpPr>
          <p:spPr bwMode="auto">
            <a:xfrm>
              <a:off x="7969250" y="657225"/>
              <a:ext cx="114300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0" name="Freeform 22"/>
            <p:cNvSpPr>
              <a:spLocks/>
            </p:cNvSpPr>
            <p:nvPr userDrawn="1"/>
          </p:nvSpPr>
          <p:spPr bwMode="auto">
            <a:xfrm>
              <a:off x="8078788" y="692150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71" name="Freeform 7"/>
          <p:cNvSpPr>
            <a:spLocks noChangeAspect="1"/>
          </p:cNvSpPr>
          <p:nvPr userDrawn="1"/>
        </p:nvSpPr>
        <p:spPr bwMode="auto">
          <a:xfrm>
            <a:off x="1296143" y="0"/>
            <a:ext cx="7920881" cy="5184000"/>
          </a:xfrm>
          <a:custGeom>
            <a:avLst/>
            <a:gdLst>
              <a:gd name="T0" fmla="*/ 2000 w 2000"/>
              <a:gd name="T1" fmla="*/ 0 h 1349"/>
              <a:gd name="T2" fmla="*/ 1361 w 2000"/>
              <a:gd name="T3" fmla="*/ 0 h 1349"/>
              <a:gd name="T4" fmla="*/ 992 w 2000"/>
              <a:gd name="T5" fmla="*/ 627 h 1349"/>
              <a:gd name="T6" fmla="*/ 0 w 2000"/>
              <a:gd name="T7" fmla="*/ 1193 h 1349"/>
              <a:gd name="T8" fmla="*/ 0 w 2000"/>
              <a:gd name="T9" fmla="*/ 1349 h 1349"/>
              <a:gd name="T10" fmla="*/ 2000 w 2000"/>
              <a:gd name="T11" fmla="*/ 1349 h 1349"/>
              <a:gd name="T12" fmla="*/ 2000 w 2000"/>
              <a:gd name="T13" fmla="*/ 0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0" h="1349">
                <a:moveTo>
                  <a:pt x="2000" y="0"/>
                </a:moveTo>
                <a:lnTo>
                  <a:pt x="1361" y="0"/>
                </a:lnTo>
                <a:cubicBezTo>
                  <a:pt x="1285" y="208"/>
                  <a:pt x="1168" y="419"/>
                  <a:pt x="992" y="627"/>
                </a:cubicBezTo>
                <a:cubicBezTo>
                  <a:pt x="644" y="1036"/>
                  <a:pt x="259" y="1159"/>
                  <a:pt x="0" y="1193"/>
                </a:cubicBezTo>
                <a:lnTo>
                  <a:pt x="0" y="1349"/>
                </a:lnTo>
                <a:lnTo>
                  <a:pt x="2000" y="1349"/>
                </a:lnTo>
                <a:lnTo>
                  <a:pt x="2000" y="0"/>
                </a:lnTo>
                <a:close/>
              </a:path>
            </a:pathLst>
          </a:custGeom>
          <a:solidFill>
            <a:srgbClr val="7A786C">
              <a:alpha val="1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Datumsplatzhalter 4" hidden="1"/>
          <p:cNvSpPr>
            <a:spLocks noGrp="1"/>
          </p:cNvSpPr>
          <p:nvPr>
            <p:ph type="dt" sz="half" idx="15"/>
          </p:nvPr>
        </p:nvSpPr>
        <p:spPr>
          <a:xfrm>
            <a:off x="288032" y="5256683"/>
            <a:ext cx="864000" cy="288000"/>
          </a:xfrm>
        </p:spPr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 hidden="1"/>
          <p:cNvSpPr>
            <a:spLocks noGrp="1"/>
          </p:cNvSpPr>
          <p:nvPr>
            <p:ph type="ftr" sz="quarter" idx="16"/>
          </p:nvPr>
        </p:nvSpPr>
        <p:spPr>
          <a:xfrm>
            <a:off x="2088232" y="5256715"/>
            <a:ext cx="5040000" cy="288000"/>
          </a:xfrm>
        </p:spPr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8" name="Foliennummernplatzhalter 7" hidden="1"/>
          <p:cNvSpPr>
            <a:spLocks noGrp="1"/>
          </p:cNvSpPr>
          <p:nvPr>
            <p:ph type="sldNum" sz="quarter" idx="17"/>
          </p:nvPr>
        </p:nvSpPr>
        <p:spPr>
          <a:xfrm>
            <a:off x="8352992" y="5256683"/>
            <a:ext cx="576000" cy="288000"/>
          </a:xfrm>
        </p:spPr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6273392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0993425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768752" y="1223963"/>
            <a:ext cx="2160936" cy="331311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87339" y="1223963"/>
            <a:ext cx="6192000" cy="3312000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023351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88992" y="1224603"/>
            <a:ext cx="8640000" cy="3312000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99837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1296864" y="1584307"/>
            <a:ext cx="6480000" cy="360000"/>
          </a:xfrm>
        </p:spPr>
        <p:txBody>
          <a:bodyPr wrap="none" bIns="0" anchor="b" anchorCtr="0"/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None/>
              <a:defRPr sz="2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2" name="Titel 1"/>
          <p:cNvSpPr>
            <a:spLocks noGrp="1"/>
          </p:cNvSpPr>
          <p:nvPr userDrawn="1">
            <p:ph type="title"/>
          </p:nvPr>
        </p:nvSpPr>
        <p:spPr>
          <a:xfrm>
            <a:off x="1296864" y="1944507"/>
            <a:ext cx="6480000" cy="1728000"/>
          </a:xfrm>
        </p:spPr>
        <p:txBody>
          <a:bodyPr anchor="t"/>
          <a:lstStyle>
            <a:lvl1pPr algn="l">
              <a:lnSpc>
                <a:spcPts val="4400"/>
              </a:lnSpc>
              <a:defRPr sz="4000" b="0" cap="all">
                <a:solidFill>
                  <a:schemeClr val="accent2"/>
                </a:solidFill>
                <a:latin typeface="Exo 2 Semi Bold" pitchFamily="50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Datumsplatzhalter 6" hidden="1"/>
          <p:cNvSpPr>
            <a:spLocks noGrp="1"/>
          </p:cNvSpPr>
          <p:nvPr>
            <p:ph type="dt" sz="half" idx="10"/>
          </p:nvPr>
        </p:nvSpPr>
        <p:spPr>
          <a:xfrm>
            <a:off x="288032" y="5256683"/>
            <a:ext cx="864000" cy="288000"/>
          </a:xfrm>
        </p:spPr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8" name="Fußzeilenplatzhalter 7" hidden="1"/>
          <p:cNvSpPr>
            <a:spLocks noGrp="1"/>
          </p:cNvSpPr>
          <p:nvPr>
            <p:ph type="ftr" sz="quarter" idx="11"/>
          </p:nvPr>
        </p:nvSpPr>
        <p:spPr>
          <a:xfrm>
            <a:off x="2088232" y="5256715"/>
            <a:ext cx="5040000" cy="288000"/>
          </a:xfrm>
        </p:spPr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9" name="Foliennummernplatzhalter 8" hidden="1"/>
          <p:cNvSpPr>
            <a:spLocks noGrp="1"/>
          </p:cNvSpPr>
          <p:nvPr>
            <p:ph type="sldNum" sz="quarter" idx="12"/>
          </p:nvPr>
        </p:nvSpPr>
        <p:spPr>
          <a:xfrm>
            <a:off x="8352992" y="5256683"/>
            <a:ext cx="576000" cy="288000"/>
          </a:xfrm>
        </p:spPr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10" name="Gruppieren 9"/>
          <p:cNvGrpSpPr>
            <a:grpSpLocks noChangeAspect="1"/>
          </p:cNvGrpSpPr>
          <p:nvPr userDrawn="1"/>
        </p:nvGrpSpPr>
        <p:grpSpPr>
          <a:xfrm>
            <a:off x="288034" y="288203"/>
            <a:ext cx="1686520" cy="648000"/>
            <a:chOff x="7081838" y="144463"/>
            <a:chExt cx="1871662" cy="719137"/>
          </a:xfrm>
        </p:grpSpPr>
        <p:sp>
          <p:nvSpPr>
            <p:cNvPr id="1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7081838" y="695058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7207250" y="695058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1" name="Rectangle 14"/>
            <p:cNvSpPr>
              <a:spLocks noChangeArrowheads="1"/>
            </p:cNvSpPr>
            <p:nvPr userDrawn="1"/>
          </p:nvSpPr>
          <p:spPr bwMode="auto">
            <a:xfrm>
              <a:off x="7340600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7378701" y="695058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7505700" y="695058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4" name="Freeform 17"/>
            <p:cNvSpPr>
              <a:spLocks noEditPoints="1"/>
            </p:cNvSpPr>
            <p:nvPr userDrawn="1"/>
          </p:nvSpPr>
          <p:spPr bwMode="auto">
            <a:xfrm>
              <a:off x="7612063" y="693471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723188" y="691883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Rectangle 19"/>
            <p:cNvSpPr>
              <a:spLocks noChangeArrowheads="1"/>
            </p:cNvSpPr>
            <p:nvPr userDrawn="1"/>
          </p:nvSpPr>
          <p:spPr bwMode="auto">
            <a:xfrm>
              <a:off x="7834312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20"/>
            <p:cNvSpPr>
              <a:spLocks/>
            </p:cNvSpPr>
            <p:nvPr userDrawn="1"/>
          </p:nvSpPr>
          <p:spPr bwMode="auto">
            <a:xfrm>
              <a:off x="7872413" y="695058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21"/>
            <p:cNvSpPr>
              <a:spLocks noEditPoints="1"/>
            </p:cNvSpPr>
            <p:nvPr userDrawn="1"/>
          </p:nvSpPr>
          <p:spPr bwMode="auto">
            <a:xfrm>
              <a:off x="7969250" y="660133"/>
              <a:ext cx="114299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22"/>
            <p:cNvSpPr>
              <a:spLocks/>
            </p:cNvSpPr>
            <p:nvPr userDrawn="1"/>
          </p:nvSpPr>
          <p:spPr bwMode="auto">
            <a:xfrm>
              <a:off x="8078788" y="695058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="" xmlns:p14="http://schemas.microsoft.com/office/powerpoint/2010/main" val="72891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88496" y="1223491"/>
            <a:ext cx="4176000" cy="3313112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52528" y="1224603"/>
            <a:ext cx="4176000" cy="3312000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982538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88496" y="1224283"/>
            <a:ext cx="4176000" cy="432000"/>
          </a:xfrm>
        </p:spPr>
        <p:txBody>
          <a:bodyPr wrap="none" anchor="ctr" anchorCtr="0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87784" y="1799827"/>
            <a:ext cx="4176712" cy="2736776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752279" y="1224283"/>
            <a:ext cx="4176713" cy="432000"/>
          </a:xfrm>
        </p:spPr>
        <p:txBody>
          <a:bodyPr wrap="none" anchor="ctr" anchorCtr="0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992" y="1800603"/>
            <a:ext cx="4176000" cy="2736000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601448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88032" y="1223491"/>
            <a:ext cx="1872000" cy="331311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buFont typeface="Arial" panose="020B0604020202020204" pitchFamily="34" charset="0"/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2448272" y="1223491"/>
            <a:ext cx="6480720" cy="33131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126563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el und Text über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88032" y="1224235"/>
            <a:ext cx="8640000" cy="864368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288992" y="2376075"/>
            <a:ext cx="8640000" cy="2160528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116059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el und Inhalt üb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288032" y="1224235"/>
            <a:ext cx="8640000" cy="2160000"/>
          </a:xfrm>
        </p:spPr>
        <p:txBody>
          <a:bodyPr/>
          <a:lstStyle>
            <a:lvl1pPr marL="0" indent="0">
              <a:buNone/>
              <a:defRPr sz="1400"/>
            </a:lvl1pPr>
            <a:lvl2pPr marL="216000" indent="0"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88032" y="3672603"/>
            <a:ext cx="8640000" cy="86400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259859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el, zwei Inhalte üb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 hasCustomPrompt="1"/>
          </p:nvPr>
        </p:nvSpPr>
        <p:spPr>
          <a:xfrm>
            <a:off x="288032" y="1224475"/>
            <a:ext cx="4176000" cy="2160000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 hasCustomPrompt="1"/>
          </p:nvPr>
        </p:nvSpPr>
        <p:spPr>
          <a:xfrm>
            <a:off x="4752992" y="1224475"/>
            <a:ext cx="4176000" cy="2160000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half" idx="3"/>
          </p:nvPr>
        </p:nvSpPr>
        <p:spPr>
          <a:xfrm>
            <a:off x="288032" y="3672603"/>
            <a:ext cx="8642350" cy="864000"/>
          </a:xfrm>
        </p:spPr>
        <p:txBody>
          <a:bodyPr/>
          <a:lstStyle>
            <a:lvl1pPr marL="0" indent="0"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spcAft>
                <a:spcPts val="420"/>
              </a:spcAft>
              <a:buNone/>
              <a:defRPr sz="1400"/>
            </a:lvl2pPr>
            <a:lvl3pPr marL="432000" indent="0">
              <a:spcAft>
                <a:spcPts val="420"/>
              </a:spcAft>
              <a:buNone/>
              <a:defRPr sz="1400"/>
            </a:lvl3pPr>
            <a:lvl4pPr marL="648000" indent="0">
              <a:spcAft>
                <a:spcPts val="420"/>
              </a:spcAft>
              <a:buNone/>
              <a:defRPr sz="1400"/>
            </a:lvl4pPr>
            <a:lvl5pPr marL="864000" indent="0">
              <a:spcAft>
                <a:spcPts val="420"/>
              </a:spcAft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74468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727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88032" y="1224235"/>
            <a:ext cx="8640000" cy="331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288032" y="4824635"/>
            <a:ext cx="864000" cy="2880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3. April 2023</a:t>
            </a:r>
            <a:endParaRPr lang="de-DE" dirty="0" smtClean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088232" y="4824667"/>
            <a:ext cx="5040000" cy="2880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dirty="0" smtClean="0"/>
              <a:t>Matthias Wübbeling - Vorlesung Netzwerksicherheit - </a:t>
            </a:r>
            <a:r>
              <a:rPr lang="de-DE" dirty="0" err="1" smtClean="0"/>
              <a:t>SoSe</a:t>
            </a:r>
            <a:r>
              <a:rPr lang="de-DE" dirty="0" smtClean="0"/>
              <a:t> 2023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52992" y="4824635"/>
            <a:ext cx="576000" cy="2880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30" name="Gruppieren 29"/>
          <p:cNvGrpSpPr>
            <a:grpSpLocks noChangeAspect="1"/>
          </p:cNvGrpSpPr>
          <p:nvPr/>
        </p:nvGrpSpPr>
        <p:grpSpPr>
          <a:xfrm>
            <a:off x="288034" y="288203"/>
            <a:ext cx="1686520" cy="648000"/>
            <a:chOff x="7081838" y="144463"/>
            <a:chExt cx="1871662" cy="719137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7081838" y="695058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7207250" y="695058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1" name="Rectangle 14"/>
            <p:cNvSpPr>
              <a:spLocks noChangeArrowheads="1"/>
            </p:cNvSpPr>
            <p:nvPr userDrawn="1"/>
          </p:nvSpPr>
          <p:spPr bwMode="auto">
            <a:xfrm>
              <a:off x="7340600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7378701" y="695058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7505700" y="695058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4" name="Freeform 17"/>
            <p:cNvSpPr>
              <a:spLocks noEditPoints="1"/>
            </p:cNvSpPr>
            <p:nvPr userDrawn="1"/>
          </p:nvSpPr>
          <p:spPr bwMode="auto">
            <a:xfrm>
              <a:off x="7612063" y="693471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723188" y="691883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Rectangle 19"/>
            <p:cNvSpPr>
              <a:spLocks noChangeArrowheads="1"/>
            </p:cNvSpPr>
            <p:nvPr userDrawn="1"/>
          </p:nvSpPr>
          <p:spPr bwMode="auto">
            <a:xfrm>
              <a:off x="7834312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20"/>
            <p:cNvSpPr>
              <a:spLocks/>
            </p:cNvSpPr>
            <p:nvPr userDrawn="1"/>
          </p:nvSpPr>
          <p:spPr bwMode="auto">
            <a:xfrm>
              <a:off x="7872413" y="695058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21"/>
            <p:cNvSpPr>
              <a:spLocks noEditPoints="1"/>
            </p:cNvSpPr>
            <p:nvPr userDrawn="1"/>
          </p:nvSpPr>
          <p:spPr bwMode="auto">
            <a:xfrm>
              <a:off x="7969250" y="660133"/>
              <a:ext cx="114299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22"/>
            <p:cNvSpPr>
              <a:spLocks/>
            </p:cNvSpPr>
            <p:nvPr userDrawn="1"/>
          </p:nvSpPr>
          <p:spPr bwMode="auto">
            <a:xfrm>
              <a:off x="8078788" y="695058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8" name="Gerade Verbindung 7"/>
          <p:cNvCxnSpPr/>
          <p:nvPr/>
        </p:nvCxnSpPr>
        <p:spPr>
          <a:xfrm>
            <a:off x="287338" y="4824635"/>
            <a:ext cx="864235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532804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62" r:id="rId7"/>
    <p:sldLayoutId id="2147483664" r:id="rId8"/>
    <p:sldLayoutId id="2147483663" r:id="rId9"/>
    <p:sldLayoutId id="2147483665" r:id="rId10"/>
    <p:sldLayoutId id="2147483661" r:id="rId11"/>
    <p:sldLayoutId id="2147483667" r:id="rId12"/>
    <p:sldLayoutId id="2147483657" r:id="rId13"/>
    <p:sldLayoutId id="2147483670" r:id="rId14"/>
    <p:sldLayoutId id="2147483654" r:id="rId15"/>
    <p:sldLayoutId id="2147483655" r:id="rId16"/>
    <p:sldLayoutId id="2147483668" r:id="rId17"/>
    <p:sldLayoutId id="2147483658" r:id="rId18"/>
    <p:sldLayoutId id="2147483659" r:id="rId19"/>
  </p:sldLayoutIdLst>
  <p:hf hdr="0"/>
  <p:txStyles>
    <p:titleStyle>
      <a:lvl1pPr algn="l" defTabSz="914400" rtl="0" eaLnBrk="1" latinLnBrk="0" hangingPunct="1">
        <a:lnSpc>
          <a:spcPts val="2600"/>
        </a:lnSpc>
        <a:spcBef>
          <a:spcPts val="600"/>
        </a:spcBef>
        <a:buNone/>
        <a:defRPr sz="2400" kern="1200" cap="all" baseline="0">
          <a:solidFill>
            <a:schemeClr val="accent3"/>
          </a:solidFill>
          <a:latin typeface="Exo 2 Semi Bold" pitchFamily="50" charset="0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spcBef>
          <a:spcPts val="600"/>
        </a:spcBef>
        <a:spcAft>
          <a:spcPts val="600"/>
        </a:spcAft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1pPr>
      <a:lvl2pPr marL="432000" indent="-216000" algn="l" defTabSz="914400" rtl="0" eaLnBrk="1" latinLnBrk="0" hangingPunct="1">
        <a:spcBef>
          <a:spcPts val="600"/>
        </a:spcBef>
        <a:spcAft>
          <a:spcPts val="300"/>
        </a:spcAft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2pPr>
      <a:lvl3pPr marL="648000" indent="-216000" algn="l" defTabSz="914400" rtl="0" eaLnBrk="1" latinLnBrk="0" hangingPunct="1">
        <a:spcBef>
          <a:spcPts val="300"/>
        </a:spcBef>
        <a:spcAft>
          <a:spcPts val="300"/>
        </a:spcAft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3pPr>
      <a:lvl4pPr marL="864000" indent="-216000" algn="l" defTabSz="914400" rtl="0" eaLnBrk="1" latinLnBrk="0" hangingPunct="1">
        <a:spcBef>
          <a:spcPts val="300"/>
        </a:spcBef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4pPr>
      <a:lvl5pPr marL="1080000" indent="-216000" algn="l" defTabSz="914400" rtl="0" eaLnBrk="1" latinLnBrk="0" hangingPunct="1">
        <a:spcBef>
          <a:spcPts val="0"/>
        </a:spcBef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96784" y="1584403"/>
            <a:ext cx="5040000" cy="863968"/>
          </a:xfrm>
        </p:spPr>
        <p:txBody>
          <a:bodyPr/>
          <a:lstStyle/>
          <a:p>
            <a:r>
              <a:rPr lang="en-US" dirty="0" err="1" smtClean="0"/>
              <a:t>Vorlesung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err="1" smtClean="0"/>
              <a:t>Netzwerksicherheit</a:t>
            </a:r>
            <a:endParaRPr lang="de-DE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6784" y="2880419"/>
            <a:ext cx="5040000" cy="935896"/>
          </a:xfrm>
        </p:spPr>
        <p:txBody>
          <a:bodyPr/>
          <a:lstStyle/>
          <a:p>
            <a:r>
              <a:rPr lang="en-US" sz="2400" dirty="0" err="1" smtClean="0"/>
              <a:t>Sommersemester</a:t>
            </a:r>
            <a:r>
              <a:rPr lang="en-US" sz="2400" dirty="0" smtClean="0"/>
              <a:t> 2023</a:t>
            </a:r>
          </a:p>
          <a:p>
            <a:r>
              <a:rPr lang="en-US" sz="2400" dirty="0" smtClean="0"/>
              <a:t>Mo. 14-16 </a:t>
            </a:r>
            <a:r>
              <a:rPr lang="en-US" sz="2400" dirty="0" err="1" smtClean="0"/>
              <a:t>Uhr</a:t>
            </a:r>
            <a:endParaRPr lang="de-DE" sz="2400" dirty="0"/>
          </a:p>
        </p:txBody>
      </p:sp>
    </p:spTree>
    <p:extLst>
      <p:ext uri="{BB962C8B-B14F-4D97-AF65-F5344CB8AC3E}">
        <p14:creationId xmlns="" xmlns:p14="http://schemas.microsoft.com/office/powerpoint/2010/main" val="310813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inhaltsübersicht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Premiere </a:t>
            </a:r>
            <a:r>
              <a:rPr lang="en-US" dirty="0" err="1" smtClean="0"/>
              <a:t>im</a:t>
            </a:r>
            <a:r>
              <a:rPr lang="en-US" dirty="0" smtClean="0"/>
              <a:t> </a:t>
            </a:r>
            <a:r>
              <a:rPr lang="en-US" dirty="0" err="1" smtClean="0"/>
              <a:t>Sommersemester</a:t>
            </a:r>
            <a:r>
              <a:rPr lang="en-US" dirty="0" smtClean="0"/>
              <a:t> 2020!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</a:t>
            </a:r>
            <a:r>
              <a:rPr lang="en-US" dirty="0" err="1" smtClean="0"/>
              <a:t>heißt</a:t>
            </a:r>
            <a:r>
              <a:rPr lang="en-US" dirty="0" smtClean="0"/>
              <a:t>: Die </a:t>
            </a:r>
            <a:r>
              <a:rPr lang="en-US" dirty="0" err="1" smtClean="0"/>
              <a:t>Vorlesung</a:t>
            </a:r>
            <a:r>
              <a:rPr lang="en-US" dirty="0" smtClean="0"/>
              <a:t> </a:t>
            </a:r>
            <a:r>
              <a:rPr lang="en-US" dirty="0" err="1" smtClean="0"/>
              <a:t>wurde</a:t>
            </a:r>
            <a:r>
              <a:rPr lang="en-US" dirty="0" smtClean="0"/>
              <a:t> (</a:t>
            </a:r>
            <a:r>
              <a:rPr lang="en-US" dirty="0" err="1" smtClean="0"/>
              <a:t>erst</a:t>
            </a:r>
            <a:r>
              <a:rPr lang="en-US" dirty="0" smtClean="0"/>
              <a:t>) </a:t>
            </a:r>
            <a:r>
              <a:rPr lang="en-US" dirty="0" err="1" smtClean="0"/>
              <a:t>zweimal</a:t>
            </a:r>
            <a:r>
              <a:rPr lang="en-US" dirty="0" smtClean="0"/>
              <a:t> </a:t>
            </a:r>
            <a:r>
              <a:rPr lang="en-US" dirty="0" err="1" smtClean="0"/>
              <a:t>durchgeführt</a:t>
            </a:r>
            <a:r>
              <a:rPr lang="en-US" dirty="0" smtClean="0"/>
              <a:t>.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</a:t>
            </a:r>
            <a:r>
              <a:rPr lang="en-US" dirty="0" err="1" smtClean="0"/>
              <a:t>heißt</a:t>
            </a:r>
            <a:r>
              <a:rPr lang="en-US" dirty="0" smtClean="0"/>
              <a:t> </a:t>
            </a:r>
            <a:r>
              <a:rPr lang="en-US" dirty="0" err="1" smtClean="0"/>
              <a:t>auch</a:t>
            </a:r>
            <a:r>
              <a:rPr lang="en-US" dirty="0" smtClean="0"/>
              <a:t>: Es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noch</a:t>
            </a:r>
            <a:r>
              <a:rPr lang="en-US" dirty="0" smtClean="0"/>
              <a:t> </a:t>
            </a:r>
            <a:r>
              <a:rPr lang="en-US" dirty="0" err="1" smtClean="0"/>
              <a:t>nicht</a:t>
            </a:r>
            <a:r>
              <a:rPr lang="en-US" dirty="0" smtClean="0"/>
              <a:t> </a:t>
            </a:r>
            <a:r>
              <a:rPr lang="en-US" dirty="0" err="1" smtClean="0"/>
              <a:t>alles</a:t>
            </a:r>
            <a:r>
              <a:rPr lang="en-US" dirty="0" smtClean="0"/>
              <a:t> </a:t>
            </a:r>
            <a:r>
              <a:rPr lang="en-US" dirty="0" err="1" smtClean="0"/>
              <a:t>perfekt</a:t>
            </a:r>
            <a:r>
              <a:rPr lang="en-US" dirty="0" smtClean="0"/>
              <a:t>!</a:t>
            </a:r>
          </a:p>
          <a:p>
            <a:pPr>
              <a:buNone/>
            </a:pPr>
            <a:endParaRPr lang="en-US" dirty="0" smtClean="0"/>
          </a:p>
          <a:p>
            <a:pPr>
              <a:buFont typeface="Wingdings" pitchFamily="2" charset="2"/>
              <a:buChar char="§"/>
            </a:pP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10</a:t>
            </a:fld>
            <a:endParaRPr lang="de-DE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217024" cy="51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inhaltsübersicht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Premiere </a:t>
            </a:r>
            <a:r>
              <a:rPr lang="en-US" dirty="0" err="1" smtClean="0"/>
              <a:t>im</a:t>
            </a:r>
            <a:r>
              <a:rPr lang="en-US" dirty="0" smtClean="0"/>
              <a:t> </a:t>
            </a:r>
            <a:r>
              <a:rPr lang="en-US" dirty="0" err="1" smtClean="0"/>
              <a:t>Sommersemester</a:t>
            </a:r>
            <a:r>
              <a:rPr lang="en-US" dirty="0" smtClean="0"/>
              <a:t> 2020!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</a:t>
            </a:r>
            <a:r>
              <a:rPr lang="en-US" dirty="0" err="1" smtClean="0"/>
              <a:t>heißt</a:t>
            </a:r>
            <a:r>
              <a:rPr lang="en-US" dirty="0" smtClean="0"/>
              <a:t>: Die </a:t>
            </a:r>
            <a:r>
              <a:rPr lang="en-US" dirty="0" err="1" smtClean="0"/>
              <a:t>Vorlesung</a:t>
            </a:r>
            <a:r>
              <a:rPr lang="en-US" dirty="0" smtClean="0"/>
              <a:t> </a:t>
            </a:r>
            <a:r>
              <a:rPr lang="en-US" dirty="0" err="1" smtClean="0"/>
              <a:t>wurde</a:t>
            </a:r>
            <a:r>
              <a:rPr lang="en-US" dirty="0" smtClean="0"/>
              <a:t> (</a:t>
            </a:r>
            <a:r>
              <a:rPr lang="en-US" dirty="0" err="1" smtClean="0"/>
              <a:t>erst</a:t>
            </a:r>
            <a:r>
              <a:rPr lang="en-US" dirty="0" smtClean="0"/>
              <a:t>) </a:t>
            </a:r>
            <a:r>
              <a:rPr lang="en-US" dirty="0" err="1" smtClean="0"/>
              <a:t>zweimal</a:t>
            </a:r>
            <a:r>
              <a:rPr lang="en-US" dirty="0" smtClean="0"/>
              <a:t> </a:t>
            </a:r>
            <a:r>
              <a:rPr lang="en-US" dirty="0" err="1" smtClean="0"/>
              <a:t>durchgeführt</a:t>
            </a:r>
            <a:r>
              <a:rPr lang="en-US" dirty="0" smtClean="0"/>
              <a:t>.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</a:t>
            </a:r>
            <a:r>
              <a:rPr lang="en-US" dirty="0" err="1" smtClean="0"/>
              <a:t>heißt</a:t>
            </a:r>
            <a:r>
              <a:rPr lang="en-US" dirty="0" smtClean="0"/>
              <a:t> </a:t>
            </a:r>
            <a:r>
              <a:rPr lang="en-US" dirty="0" err="1" smtClean="0"/>
              <a:t>auch</a:t>
            </a:r>
            <a:r>
              <a:rPr lang="en-US" dirty="0" smtClean="0"/>
              <a:t>: Es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noch</a:t>
            </a:r>
            <a:r>
              <a:rPr lang="en-US" dirty="0" smtClean="0"/>
              <a:t> </a:t>
            </a:r>
            <a:r>
              <a:rPr lang="en-US" dirty="0" err="1" smtClean="0"/>
              <a:t>nicht</a:t>
            </a:r>
            <a:r>
              <a:rPr lang="en-US" dirty="0" smtClean="0"/>
              <a:t> </a:t>
            </a:r>
            <a:r>
              <a:rPr lang="en-US" dirty="0" err="1" smtClean="0"/>
              <a:t>alles</a:t>
            </a:r>
            <a:r>
              <a:rPr lang="en-US" dirty="0" smtClean="0"/>
              <a:t> </a:t>
            </a:r>
            <a:r>
              <a:rPr lang="en-US" dirty="0" err="1" smtClean="0"/>
              <a:t>perfekt</a:t>
            </a:r>
            <a:r>
              <a:rPr lang="en-US" dirty="0" smtClean="0"/>
              <a:t>!</a:t>
            </a:r>
          </a:p>
          <a:p>
            <a:pPr>
              <a:buFont typeface="Wingdings" pitchFamily="2" charset="2"/>
              <a:buChar char="§"/>
            </a:pPr>
            <a:r>
              <a:rPr lang="en-US" dirty="0" err="1" smtClean="0"/>
              <a:t>Inhalte</a:t>
            </a:r>
            <a:r>
              <a:rPr lang="en-US" dirty="0" smtClean="0"/>
              <a:t>: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Protokolle</a:t>
            </a:r>
            <a:r>
              <a:rPr lang="en-US" dirty="0" smtClean="0"/>
              <a:t> &amp; Standards (</a:t>
            </a:r>
            <a:r>
              <a:rPr lang="en-US" dirty="0" err="1" smtClean="0"/>
              <a:t>Modelle</a:t>
            </a:r>
            <a:r>
              <a:rPr lang="en-US" dirty="0" smtClean="0"/>
              <a:t>, </a:t>
            </a:r>
            <a:r>
              <a:rPr lang="en-US" dirty="0" err="1" smtClean="0"/>
              <a:t>Spezifikationen</a:t>
            </a:r>
            <a:r>
              <a:rPr lang="en-US" dirty="0" smtClean="0"/>
              <a:t>, etc.)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Schutzziele</a:t>
            </a:r>
            <a:r>
              <a:rPr lang="en-US" dirty="0" smtClean="0"/>
              <a:t> (</a:t>
            </a:r>
            <a:r>
              <a:rPr lang="en-US" dirty="0" err="1" smtClean="0"/>
              <a:t>Daten</a:t>
            </a:r>
            <a:r>
              <a:rPr lang="en-US" dirty="0" smtClean="0"/>
              <a:t> in </a:t>
            </a:r>
            <a:r>
              <a:rPr lang="en-US" dirty="0" err="1" smtClean="0"/>
              <a:t>Bewegung</a:t>
            </a:r>
            <a:r>
              <a:rPr lang="en-US" dirty="0" smtClean="0"/>
              <a:t>)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Angriffe</a:t>
            </a:r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Maßnahmen</a:t>
            </a:r>
            <a:endParaRPr lang="en-US" dirty="0" smtClean="0"/>
          </a:p>
          <a:p>
            <a:pPr>
              <a:buFont typeface="Wingdings" pitchFamily="2" charset="2"/>
              <a:buChar char="§"/>
            </a:pPr>
            <a:endParaRPr lang="en-US" dirty="0" smtClean="0"/>
          </a:p>
          <a:p>
            <a:pPr>
              <a:buFont typeface="Wingdings" pitchFamily="2" charset="2"/>
              <a:buChar char="§"/>
            </a:pP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11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Werkzeuge (Beispiele)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Linux (KALI)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Bringt nützliche Analyse-Tools mit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Keine Installation notwendig (Live-System)</a:t>
            </a:r>
          </a:p>
          <a:p>
            <a:pPr>
              <a:buNone/>
            </a:pPr>
            <a:r>
              <a:rPr lang="de-DE" dirty="0" err="1" smtClean="0"/>
              <a:t>Ettercap</a:t>
            </a: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Erstellt (beliebige) Netzwerkpakete, unterstützt beim ARP-Spoofing, etc.</a:t>
            </a:r>
          </a:p>
          <a:p>
            <a:pPr>
              <a:buNone/>
            </a:pPr>
            <a:r>
              <a:rPr lang="de-DE" dirty="0" err="1" smtClean="0"/>
              <a:t>Wireshark</a:t>
            </a: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Liest / Schneidet Netzwerkverkehr zur Analyse mit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Erlaubt  das Erstellen/Hinzufügen von </a:t>
            </a:r>
            <a:r>
              <a:rPr lang="de-DE" dirty="0" err="1" smtClean="0"/>
              <a:t>Plugins</a:t>
            </a:r>
            <a:r>
              <a:rPr lang="de-DE" dirty="0" smtClean="0"/>
              <a:t> zur Protokollunterstützung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12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Programmierung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Low-Level Netzwerkprogrammierung findet meist in C statt!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Jeder kann C lernen, nur Mut!</a:t>
            </a:r>
          </a:p>
          <a:p>
            <a:pPr>
              <a:buNone/>
            </a:pPr>
            <a:r>
              <a:rPr lang="de-DE" dirty="0" smtClean="0"/>
              <a:t>Häufig werden Analysetools auch in Python geschrieben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Ich kann damit leben!</a:t>
            </a:r>
          </a:p>
          <a:p>
            <a:pPr>
              <a:buNone/>
            </a:pPr>
            <a:r>
              <a:rPr lang="de-DE" dirty="0" smtClean="0"/>
              <a:t>Wichtig: Ordentliche Entwicklungsumgebung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Editor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Debugger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err="1" smtClean="0"/>
              <a:t>Git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13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14</a:t>
            </a:fld>
            <a:endParaRPr lang="de-DE"/>
          </a:p>
        </p:txBody>
      </p:sp>
      <p:pic>
        <p:nvPicPr>
          <p:cNvPr id="2052" name="Picture 4" descr="Baby, Lernen, Laptop, Frage, Fragezeichen, Problem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58527" y="1224948"/>
            <a:ext cx="6308812" cy="331212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Kapitel 0</a:t>
            </a:r>
            <a:endParaRPr lang="de-DE" dirty="0"/>
          </a:p>
        </p:txBody>
      </p:sp>
      <p:sp>
        <p:nvSpPr>
          <p:cNvPr id="14" name="Titel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Organisation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2730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Matthias</a:t>
            </a:r>
            <a:r>
              <a:rPr lang="en-US" dirty="0" smtClean="0"/>
              <a:t> </a:t>
            </a:r>
            <a:r>
              <a:rPr lang="en-US" dirty="0" err="1" smtClean="0"/>
              <a:t>Wübbeling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Studium der Informatik an der TU-Dortmund (Dipl.-Inf.)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Promotion an der Universität Bonn (Dr. </a:t>
            </a:r>
            <a:r>
              <a:rPr lang="de-DE" dirty="0" err="1" smtClean="0">
                <a:latin typeface="Exo 2 Medium" pitchFamily="50" charset="0"/>
              </a:rPr>
              <a:t>rer</a:t>
            </a:r>
            <a:r>
              <a:rPr lang="de-DE" dirty="0" smtClean="0">
                <a:latin typeface="Exo 2 Medium" pitchFamily="50" charset="0"/>
              </a:rPr>
              <a:t>. nat.)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Akademischer Rat / Studienberater Cyber-Security an der Uni Bonn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Wissenschaftler bei Fraunhofer FKIE (Abteilung </a:t>
            </a:r>
            <a:r>
              <a:rPr lang="de-DE" dirty="0" err="1" smtClean="0">
                <a:latin typeface="Exo 2 Medium" pitchFamily="50" charset="0"/>
              </a:rPr>
              <a:t>Cyber</a:t>
            </a:r>
            <a:r>
              <a:rPr lang="de-DE" dirty="0" smtClean="0">
                <a:latin typeface="Exo 2 Medium" pitchFamily="50" charset="0"/>
              </a:rPr>
              <a:t> Security)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Administrator bei der Gesellschaft für Informatik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Kostenfreie Mitgliedschaft für Studierende &amp; Auszubildende</a:t>
            </a:r>
            <a:br>
              <a:rPr lang="de-DE" dirty="0" smtClean="0">
                <a:latin typeface="Exo 2 Medium" pitchFamily="50" charset="0"/>
              </a:rPr>
            </a:br>
            <a:r>
              <a:rPr lang="de-DE" dirty="0" smtClean="0">
                <a:latin typeface="Exo 2 Medium" pitchFamily="50" charset="0"/>
              </a:rPr>
              <a:t>(</a:t>
            </a:r>
            <a:r>
              <a:rPr lang="de-DE" sz="1800" dirty="0" smtClean="0">
                <a:latin typeface="Exo 2 Medium" pitchFamily="50" charset="0"/>
              </a:rPr>
              <a:t>https://gi.de/mitgliedschaft/mitglied-werden/studierende-auszubildende</a:t>
            </a:r>
            <a:r>
              <a:rPr lang="de-DE" dirty="0" smtClean="0">
                <a:latin typeface="Exo 2 Medium" pitchFamily="50" charset="0"/>
              </a:rPr>
              <a:t>)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Freiberuflicher Autor und Berater im Bereich IT-Sicherheit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Geschäftsführer der </a:t>
            </a:r>
            <a:r>
              <a:rPr lang="de-DE" dirty="0" err="1" smtClean="0">
                <a:latin typeface="Exo 2 Medium" pitchFamily="50" charset="0"/>
              </a:rPr>
              <a:t>Identeco</a:t>
            </a:r>
            <a:r>
              <a:rPr lang="de-DE" dirty="0" smtClean="0">
                <a:latin typeface="Exo 2 Medium" pitchFamily="50" charset="0"/>
              </a:rPr>
              <a:t> GmbH &amp; Co. KG (https://identeco.de)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10031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Matthias</a:t>
            </a:r>
            <a:r>
              <a:rPr lang="en-US" dirty="0" smtClean="0"/>
              <a:t> </a:t>
            </a:r>
            <a:r>
              <a:rPr lang="en-US" dirty="0" err="1" smtClean="0"/>
              <a:t>Wübbeling</a:t>
            </a:r>
            <a:r>
              <a:rPr lang="en-US" dirty="0" smtClean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Forschungsschwerpunkte: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Anomalien im Internet-Routing (insb. BGP)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Praktische Angriffe auf Netzwerk-/Internet-Infrastrukturen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Intrusion </a:t>
            </a:r>
            <a:r>
              <a:rPr lang="de-DE" dirty="0" err="1" smtClean="0">
                <a:latin typeface="Exo 2 Medium" pitchFamily="50" charset="0"/>
              </a:rPr>
              <a:t>Detection</a:t>
            </a:r>
            <a:r>
              <a:rPr lang="de-DE" dirty="0" smtClean="0">
                <a:latin typeface="Exo 2 Medium" pitchFamily="50" charset="0"/>
              </a:rPr>
              <a:t> / </a:t>
            </a:r>
            <a:r>
              <a:rPr lang="de-DE" dirty="0" err="1" smtClean="0">
                <a:latin typeface="Exo 2 Medium" pitchFamily="50" charset="0"/>
              </a:rPr>
              <a:t>Prevention</a:t>
            </a:r>
            <a:r>
              <a:rPr lang="de-DE" dirty="0" smtClean="0">
                <a:latin typeface="Exo 2 Medium" pitchFamily="50" charset="0"/>
              </a:rPr>
              <a:t> (</a:t>
            </a:r>
            <a:r>
              <a:rPr lang="de-DE" dirty="0" err="1" smtClean="0">
                <a:latin typeface="Exo 2 Medium" pitchFamily="50" charset="0"/>
              </a:rPr>
              <a:t>Perimetersicherheit</a:t>
            </a:r>
            <a:r>
              <a:rPr lang="de-DE" dirty="0" smtClean="0">
                <a:latin typeface="Exo 2 Medium" pitchFamily="50" charset="0"/>
              </a:rPr>
              <a:t>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Kommunikationssicherheit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IT-Sicherheitsbewusstsein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Hardwarenahe / Systemnahe Programmierung (</a:t>
            </a:r>
            <a:r>
              <a:rPr lang="de-DE" dirty="0" err="1" smtClean="0">
                <a:latin typeface="Exo 2 Medium" pitchFamily="50" charset="0"/>
              </a:rPr>
              <a:t>Arduino</a:t>
            </a:r>
            <a:r>
              <a:rPr lang="de-DE" dirty="0" smtClean="0">
                <a:latin typeface="Exo 2 Medium" pitchFamily="50" charset="0"/>
              </a:rPr>
              <a:t>)</a:t>
            </a:r>
          </a:p>
          <a:p>
            <a:pPr lvl="1">
              <a:buFont typeface="Wingdings" pitchFamily="2" charset="2"/>
              <a:buChar char="§"/>
            </a:pPr>
            <a:endParaRPr lang="de-DE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endParaRPr lang="de-DE" dirty="0" smtClean="0">
              <a:latin typeface="Exo 2 Medium" pitchFamily="50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10031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 der Veranstaltung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Vorlesung: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https://net.cs.uni-bonn.de/wg/itsec/teaching/st-2023/netzwerksicherheit/</a:t>
            </a:r>
            <a:endParaRPr lang="de-DE" sz="1800" dirty="0" smtClean="0">
              <a:latin typeface="+mj-lt"/>
            </a:endParaRP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Präsenz Vorlesung , 13 Termine im Sommersemester 2023</a:t>
            </a:r>
          </a:p>
          <a:p>
            <a:pPr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Klausur: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Zulassung: Erfolgreiche Teilnahme an den Übungen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Termine:</a:t>
            </a:r>
          </a:p>
          <a:p>
            <a:pPr lvl="2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1. Klausur: vermutlich in der letzten VL-Woche</a:t>
            </a:r>
          </a:p>
          <a:p>
            <a:pPr lvl="2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2. Klausur: zum Ende der </a:t>
            </a:r>
            <a:r>
              <a:rPr lang="de-DE" dirty="0" smtClean="0"/>
              <a:t>v</a:t>
            </a:r>
            <a:r>
              <a:rPr lang="de-DE" sz="1800" dirty="0" smtClean="0">
                <a:latin typeface="+mj-lt"/>
              </a:rPr>
              <a:t>orlesungsfreien Zeit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Inhalte aus Vorlesungen und Übungen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4932548" y="2772407"/>
            <a:ext cx="4839082" cy="923330"/>
          </a:xfrm>
          <a:prstGeom prst="rect">
            <a:avLst/>
          </a:prstGeom>
          <a:noFill/>
          <a:scene3d>
            <a:camera prst="isometricRightUp"/>
            <a:lightRig rig="threePt" dir="t"/>
          </a:scene3d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 err="1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Nächste</a:t>
            </a:r>
            <a:r>
              <a:rPr lang="en-US" sz="5400" b="1" cap="all" dirty="0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 </a:t>
            </a:r>
            <a:r>
              <a:rPr lang="en-US" sz="5400" b="1" cap="all" dirty="0" err="1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Folie</a:t>
            </a:r>
            <a:r>
              <a:rPr lang="en-US" sz="5400" b="1" cap="all" dirty="0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 der Veranstaltung (</a:t>
            </a:r>
            <a:r>
              <a:rPr lang="de-DE" dirty="0" err="1" smtClean="0"/>
              <a:t>forts</a:t>
            </a:r>
            <a:r>
              <a:rPr lang="de-DE" dirty="0" smtClean="0"/>
              <a:t>.)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Übungen: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Globalübung im Hörsaal (Di. 16 – 18 Uhr)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12 Termine im Sommersemester 2023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11 Übungszettel (jeweils 1 Woche Bearbeitungszeit, Aus-/Abgabe dienstags)</a:t>
            </a:r>
            <a:endParaRPr lang="de-DE" sz="1800" dirty="0" smtClean="0">
              <a:latin typeface="+mj-lt"/>
            </a:endParaRPr>
          </a:p>
          <a:p>
            <a:pPr>
              <a:buFont typeface="Wingdings" pitchFamily="2" charset="2"/>
              <a:buChar char="§"/>
            </a:pPr>
            <a:r>
              <a:rPr lang="de-DE" dirty="0" smtClean="0"/>
              <a:t>Teilnahme: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Abgabe von Übungszetteln in 2er Gruppen (Abgabe in Artemis)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https://alpro.besec.uni-bonn.de/ bitte @uni-</a:t>
            </a:r>
            <a:r>
              <a:rPr lang="de-DE" dirty="0" err="1" smtClean="0"/>
              <a:t>bonn.de</a:t>
            </a:r>
            <a:r>
              <a:rPr lang="de-DE" dirty="0" smtClean="0"/>
              <a:t> Adresse nutzen.</a:t>
            </a:r>
            <a:endParaRPr lang="de-DE" dirty="0" smtClean="0">
              <a:latin typeface="+mj-lt"/>
            </a:endParaRP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Gruppenregistrierung bei erster Abgabe</a:t>
            </a:r>
            <a:endParaRPr lang="de-DE" dirty="0" smtClean="0">
              <a:latin typeface="+mj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4781459" y="1615818"/>
            <a:ext cx="296113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de-DE" b="1" cap="all" spc="0" dirty="0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Beginn: Nächste </a:t>
            </a:r>
            <a:r>
              <a:rPr lang="de-DE" b="1" cap="all" spc="0" dirty="0" err="1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Woche!g</a:t>
            </a:r>
            <a:endParaRPr lang="de-DE" b="1" cap="all" spc="0" dirty="0">
              <a:ln w="0"/>
              <a:solidFill>
                <a:srgbClr val="FF0000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 der Veranstaltung (</a:t>
            </a:r>
            <a:r>
              <a:rPr lang="de-DE" dirty="0" err="1" smtClean="0"/>
              <a:t>forts</a:t>
            </a:r>
            <a:r>
              <a:rPr lang="de-DE" dirty="0" smtClean="0"/>
              <a:t>.)	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0" y="0"/>
            <a:ext cx="9217025" cy="51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 err="1" smtClean="0">
              <a:solidFill>
                <a:schemeClr val="accent2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0750" y="-2052129"/>
            <a:ext cx="7086600" cy="10021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 der Veranstaltung (</a:t>
            </a:r>
            <a:r>
              <a:rPr lang="de-DE" dirty="0" err="1" smtClean="0"/>
              <a:t>forts</a:t>
            </a:r>
            <a:r>
              <a:rPr lang="de-DE" dirty="0" smtClean="0"/>
              <a:t>.)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Lernziele (Vorlesung &amp; Übung):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Grundlagenvermittlung (Bachelor-Veranstaltung 4. Semester)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Verständnis von Computer-Netzwerk- und Sicherheitsarchitekturen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Lese-/Verstehen-Kompetenz technischer Dokumentationen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/>
              <a:t>Koexistenz mit anderen Veranstaltungen (ergänzend / überlappend)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Kommunikation in Verteilten Systemen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IT-Sicherheit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Network Security (Master)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IT Security (Master)</a:t>
            </a:r>
          </a:p>
          <a:p>
            <a:pPr>
              <a:buFont typeface="Wingdings" pitchFamily="2" charset="2"/>
              <a:buChar char="§"/>
            </a:pPr>
            <a:endParaRPr lang="de-DE" dirty="0" smtClean="0">
              <a:latin typeface="+mj-lt"/>
            </a:endParaRPr>
          </a:p>
          <a:p>
            <a:pPr lvl="1">
              <a:buFont typeface="Wingdings" pitchFamily="2" charset="2"/>
              <a:buChar char="§"/>
            </a:pPr>
            <a:endParaRPr lang="de-DE" dirty="0">
              <a:latin typeface="+mj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4869760" y="3211993"/>
            <a:ext cx="125092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de-DE" b="1" cap="all" spc="0" dirty="0" smtClean="0">
                <a:ln w="0"/>
                <a:solidFill>
                  <a:schemeClr val="accent2"/>
                </a:solidFill>
                <a:effectLst>
                  <a:reflection blurRad="12700" stA="50000" endPos="50000" dist="5000" dir="5400000" sy="-100000" rotWithShape="0"/>
                </a:effectLst>
              </a:rPr>
              <a:t>Netzwerk</a:t>
            </a:r>
            <a:endParaRPr lang="de-DE" b="1" cap="all" spc="0" dirty="0">
              <a:ln w="0"/>
              <a:solidFill>
                <a:schemeClr val="accent2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2052228" y="3591207"/>
            <a:ext cx="129715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de-DE" b="1" cap="all" spc="0" dirty="0" smtClean="0">
                <a:ln w="0"/>
                <a:solidFill>
                  <a:schemeClr val="accent2"/>
                </a:solidFill>
                <a:effectLst>
                  <a:reflection blurRad="12700" stA="50000" endPos="50000" dist="5000" dir="5400000" sy="-100000" rotWithShape="0"/>
                </a:effectLst>
              </a:rPr>
              <a:t>Sicherheit</a:t>
            </a:r>
            <a:endParaRPr lang="de-DE" b="1" cap="all" spc="0" dirty="0">
              <a:ln w="0"/>
              <a:solidFill>
                <a:schemeClr val="accent2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inhaltsübersicht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Premiere </a:t>
            </a:r>
            <a:r>
              <a:rPr lang="en-US" dirty="0" err="1" smtClean="0"/>
              <a:t>im</a:t>
            </a:r>
            <a:r>
              <a:rPr lang="en-US" dirty="0" smtClean="0"/>
              <a:t> </a:t>
            </a:r>
            <a:r>
              <a:rPr lang="en-US" dirty="0" err="1" smtClean="0"/>
              <a:t>Sommersemester</a:t>
            </a:r>
            <a:r>
              <a:rPr lang="en-US" dirty="0" smtClean="0"/>
              <a:t> 2020!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</a:t>
            </a:r>
            <a:r>
              <a:rPr lang="en-US" dirty="0" err="1" smtClean="0"/>
              <a:t>heißt</a:t>
            </a:r>
            <a:r>
              <a:rPr lang="en-US" dirty="0" smtClean="0"/>
              <a:t>: Die </a:t>
            </a:r>
            <a:r>
              <a:rPr lang="en-US" dirty="0" err="1" smtClean="0"/>
              <a:t>Vorlesung</a:t>
            </a:r>
            <a:r>
              <a:rPr lang="en-US" dirty="0" smtClean="0"/>
              <a:t> </a:t>
            </a:r>
            <a:r>
              <a:rPr lang="en-US" dirty="0" err="1" smtClean="0"/>
              <a:t>wurde</a:t>
            </a:r>
            <a:r>
              <a:rPr lang="en-US" dirty="0" smtClean="0"/>
              <a:t> (</a:t>
            </a:r>
            <a:r>
              <a:rPr lang="en-US" dirty="0" err="1" smtClean="0"/>
              <a:t>erst</a:t>
            </a:r>
            <a:r>
              <a:rPr lang="en-US" dirty="0" smtClean="0"/>
              <a:t>) </a:t>
            </a:r>
            <a:r>
              <a:rPr lang="en-US" dirty="0" err="1" smtClean="0"/>
              <a:t>dreimal</a:t>
            </a:r>
            <a:r>
              <a:rPr lang="en-US" dirty="0" smtClean="0"/>
              <a:t> </a:t>
            </a:r>
            <a:r>
              <a:rPr lang="en-US" dirty="0" err="1" smtClean="0"/>
              <a:t>durchgeführt</a:t>
            </a:r>
            <a:r>
              <a:rPr lang="en-US" dirty="0" smtClean="0"/>
              <a:t>.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</a:t>
            </a:r>
            <a:r>
              <a:rPr lang="en-US" dirty="0" err="1" smtClean="0"/>
              <a:t>heißt</a:t>
            </a:r>
            <a:r>
              <a:rPr lang="en-US" dirty="0" smtClean="0"/>
              <a:t> </a:t>
            </a:r>
            <a:r>
              <a:rPr lang="en-US" dirty="0" err="1" smtClean="0"/>
              <a:t>auch</a:t>
            </a:r>
            <a:r>
              <a:rPr lang="en-US" dirty="0" smtClean="0"/>
              <a:t>: Es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noch</a:t>
            </a:r>
            <a:r>
              <a:rPr lang="en-US" dirty="0" smtClean="0"/>
              <a:t> </a:t>
            </a:r>
            <a:r>
              <a:rPr lang="en-US" dirty="0" err="1" smtClean="0"/>
              <a:t>nicht</a:t>
            </a:r>
            <a:r>
              <a:rPr lang="en-US" dirty="0" smtClean="0"/>
              <a:t> </a:t>
            </a:r>
            <a:r>
              <a:rPr lang="en-US" dirty="0" err="1" smtClean="0"/>
              <a:t>alles</a:t>
            </a:r>
            <a:r>
              <a:rPr lang="en-US" dirty="0" smtClean="0"/>
              <a:t> </a:t>
            </a:r>
            <a:r>
              <a:rPr lang="en-US" dirty="0" err="1" smtClean="0"/>
              <a:t>perfekt</a:t>
            </a:r>
            <a:r>
              <a:rPr lang="en-US" dirty="0" smtClean="0"/>
              <a:t>!</a:t>
            </a:r>
          </a:p>
          <a:p>
            <a:pPr>
              <a:buFont typeface="Wingdings" pitchFamily="2" charset="2"/>
              <a:buChar char="§"/>
            </a:pPr>
            <a:endParaRPr lang="en-US" dirty="0" smtClean="0"/>
          </a:p>
          <a:p>
            <a:pPr>
              <a:buFont typeface="Wingdings" pitchFamily="2" charset="2"/>
              <a:buChar char="§"/>
            </a:pP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9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slides-official">
  <a:themeElements>
    <a:clrScheme name="Uni-Bon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09085"/>
      </a:accent1>
      <a:accent2>
        <a:srgbClr val="07529A"/>
      </a:accent2>
      <a:accent3>
        <a:srgbClr val="EAB90C"/>
      </a:accent3>
      <a:accent4>
        <a:srgbClr val="D8D8C8"/>
      </a:accent4>
      <a:accent5>
        <a:srgbClr val="053D73"/>
      </a:accent5>
      <a:accent6>
        <a:srgbClr val="F8DE83"/>
      </a:accent6>
      <a:hlink>
        <a:srgbClr val="79BAF8"/>
      </a:hlink>
      <a:folHlink>
        <a:srgbClr val="6C6C62"/>
      </a:folHlink>
    </a:clrScheme>
    <a:fontScheme name="Uni-Bonn">
      <a:majorFont>
        <a:latin typeface="Exo 2"/>
        <a:ea typeface=""/>
        <a:cs typeface="Calibri"/>
      </a:majorFont>
      <a:minorFont>
        <a:latin typeface="Calibri"/>
        <a:ea typeface=""/>
        <a:cs typeface="Calibri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 sz="1400" dirty="0" err="1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16000" indent="-216000">
          <a:spcAft>
            <a:spcPts val="420"/>
          </a:spcAft>
          <a:buFont typeface="Calibri" panose="020F0502020204030204" pitchFamily="34" charset="0"/>
          <a:buChar char="−"/>
          <a:defRPr sz="1400" dirty="0" err="1" smtClean="0">
            <a:solidFill>
              <a:schemeClr val="accent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Uni-Bon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09085"/>
      </a:accent1>
      <a:accent2>
        <a:srgbClr val="07529A"/>
      </a:accent2>
      <a:accent3>
        <a:srgbClr val="EAB90C"/>
      </a:accent3>
      <a:accent4>
        <a:srgbClr val="D8D8C8"/>
      </a:accent4>
      <a:accent5>
        <a:srgbClr val="053D73"/>
      </a:accent5>
      <a:accent6>
        <a:srgbClr val="B08B09"/>
      </a:accent6>
      <a:hlink>
        <a:srgbClr val="032D56"/>
      </a:hlink>
      <a:folHlink>
        <a:srgbClr val="6C6C62"/>
      </a:folHlink>
    </a:clrScheme>
    <a:fontScheme name="Uni-Bonn">
      <a:majorFont>
        <a:latin typeface="Calibri"/>
        <a:ea typeface=""/>
        <a:cs typeface="Calibri"/>
      </a:majorFont>
      <a:minorFont>
        <a:latin typeface="Calibri"/>
        <a:ea typeface=""/>
        <a:cs typeface="Calibri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Uni-Bon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09085"/>
      </a:accent1>
      <a:accent2>
        <a:srgbClr val="07529A"/>
      </a:accent2>
      <a:accent3>
        <a:srgbClr val="EAB90C"/>
      </a:accent3>
      <a:accent4>
        <a:srgbClr val="D8D8C8"/>
      </a:accent4>
      <a:accent5>
        <a:srgbClr val="053D73"/>
      </a:accent5>
      <a:accent6>
        <a:srgbClr val="B08B09"/>
      </a:accent6>
      <a:hlink>
        <a:srgbClr val="032D56"/>
      </a:hlink>
      <a:folHlink>
        <a:srgbClr val="6C6C62"/>
      </a:folHlink>
    </a:clrScheme>
    <a:fontScheme name="Uni-Bonn">
      <a:majorFont>
        <a:latin typeface="Calibri"/>
        <a:ea typeface=""/>
        <a:cs typeface="Calibri"/>
      </a:majorFont>
      <a:minorFont>
        <a:latin typeface="Calibri"/>
        <a:ea typeface=""/>
        <a:cs typeface="Calibri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slides-official</Template>
  <TotalTime>0</TotalTime>
  <Words>645</Words>
  <Application>Microsoft Office PowerPoint</Application>
  <PresentationFormat>Benutzerdefiniert</PresentationFormat>
  <Paragraphs>131</Paragraphs>
  <Slides>14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5" baseType="lpstr">
      <vt:lpstr>slides-official</vt:lpstr>
      <vt:lpstr>Vorlesung Netzwerksicherheit</vt:lpstr>
      <vt:lpstr>Organisation</vt:lpstr>
      <vt:lpstr>Matthias Wübbeling</vt:lpstr>
      <vt:lpstr>Matthias Wübbeling (forts.)</vt:lpstr>
      <vt:lpstr>Struktur der Veranstaltung</vt:lpstr>
      <vt:lpstr>Struktur der Veranstaltung (forts.) </vt:lpstr>
      <vt:lpstr>Struktur der Veranstaltung (forts.) </vt:lpstr>
      <vt:lpstr>Struktur der Veranstaltung (forts.) </vt:lpstr>
      <vt:lpstr>inhaltsübersicht</vt:lpstr>
      <vt:lpstr>inhaltsübersicht</vt:lpstr>
      <vt:lpstr>inhaltsübersicht</vt:lpstr>
      <vt:lpstr>Werkzeuge (Beispiele)</vt:lpstr>
      <vt:lpstr>Programmierung</vt:lpstr>
      <vt:lpstr>Fragen?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Vorlesung Netzwerksicherheit</dc:title>
  <dc:creator>Wuebbeling</dc:creator>
  <cp:lastModifiedBy>Wuebbeling</cp:lastModifiedBy>
  <cp:revision>124</cp:revision>
  <dcterms:created xsi:type="dcterms:W3CDTF">2020-04-14T23:48:21Z</dcterms:created>
  <dcterms:modified xsi:type="dcterms:W3CDTF">2023-04-03T10:30:00Z</dcterms:modified>
</cp:coreProperties>
</file>

<file path=docProps/thumbnail.jpeg>
</file>